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Zen Kaku Gothic New"/>
      <p:regular r:id="rId12"/>
      <p:bold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ZenKakuGothicNew-bold.fntdata"/><Relationship Id="rId12" Type="http://schemas.openxmlformats.org/officeDocument/2006/relationships/font" Target="fonts/ZenKakuGothicNew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fd0661e40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efd0661e4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fd0661e4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fd0661e4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fd0661e40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fd0661e40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24c41b7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24c41b7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24c41b706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f24c41b706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E5CD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529350" y="616950"/>
            <a:ext cx="8085300" cy="39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>
                <a:solidFill>
                  <a:srgbClr val="595959"/>
                </a:solidFill>
                <a:highlight>
                  <a:srgbClr val="FFFF00"/>
                </a:highlight>
              </a:rPr>
              <a:t>・チームは原則3名以上で編成</a:t>
            </a:r>
            <a:r>
              <a:rPr b="1" lang="ja" sz="1200">
                <a:solidFill>
                  <a:srgbClr val="FF0000"/>
                </a:solidFill>
              </a:rPr>
              <a:t>※どうしても3名が難しい場合は2名でも受け付けます</a:t>
            </a:r>
            <a:endParaRPr b="1" sz="230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>
                <a:solidFill>
                  <a:srgbClr val="595959"/>
                </a:solidFill>
                <a:highlight>
                  <a:schemeClr val="lt1"/>
                </a:highlight>
              </a:rPr>
              <a:t>・チーム全員が高校生・高専生であること</a:t>
            </a:r>
            <a:endParaRPr b="1" sz="22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>
                <a:solidFill>
                  <a:srgbClr val="595959"/>
                </a:solidFill>
                <a:highlight>
                  <a:schemeClr val="lt1"/>
                </a:highlight>
              </a:rPr>
              <a:t>・複数の学校の混成チームも、一緒に制作に取り組めればOK</a:t>
            </a:r>
            <a:endParaRPr b="1" sz="22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>
                <a:solidFill>
                  <a:srgbClr val="595959"/>
                </a:solidFill>
                <a:highlight>
                  <a:srgbClr val="FFFF00"/>
                </a:highlight>
              </a:rPr>
              <a:t>・原則として全３回（7/18、7/30、9/5）のWS/イベントにチームとして参加できること</a:t>
            </a:r>
            <a:endParaRPr b="1" sz="2200">
              <a:solidFill>
                <a:srgbClr val="595959"/>
              </a:solidFill>
              <a:highlight>
                <a:srgbClr val="FFFF00"/>
              </a:highlight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>
                <a:solidFill>
                  <a:srgbClr val="595959"/>
                </a:solidFill>
                <a:highlight>
                  <a:schemeClr val="lt1"/>
                </a:highlight>
              </a:rPr>
              <a:t>・最後までプロジェクトに前向きに、積極的に取り組めること</a:t>
            </a:r>
            <a:endParaRPr b="1" sz="1600">
              <a:solidFill>
                <a:srgbClr val="595959"/>
              </a:solidFill>
              <a:highlight>
                <a:srgbClr val="FFFF00"/>
              </a:highlight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0" y="0"/>
            <a:ext cx="2809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dk1"/>
                </a:solidFill>
                <a:highlight>
                  <a:srgbClr val="FF0000"/>
                </a:highlight>
                <a:latin typeface="Zen Kaku Gothic New"/>
                <a:ea typeface="Zen Kaku Gothic New"/>
                <a:cs typeface="Zen Kaku Gothic New"/>
                <a:sym typeface="Zen Kaku Gothic New"/>
              </a:rPr>
              <a:t>参加資格</a:t>
            </a:r>
            <a:endParaRPr b="1" sz="1200">
              <a:solidFill>
                <a:schemeClr val="dk1"/>
              </a:solidFill>
              <a:highlight>
                <a:srgbClr val="FF0000"/>
              </a:highlight>
              <a:latin typeface="Zen Kaku Gothic New"/>
              <a:ea typeface="Zen Kaku Gothic New"/>
              <a:cs typeface="Zen Kaku Gothic New"/>
              <a:sym typeface="Zen Kaku Gothic Ne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CCCC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909300" y="793950"/>
            <a:ext cx="7325400" cy="41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Char char="●"/>
            </a:pPr>
            <a:r>
              <a:rPr b="1" lang="ja" sz="2400">
                <a:solidFill>
                  <a:srgbClr val="595959"/>
                </a:solidFill>
                <a:highlight>
                  <a:schemeClr val="lt1"/>
                </a:highlight>
              </a:rPr>
              <a:t>概要説明用資料（審査員向け）</a:t>
            </a:r>
            <a:endParaRPr b="1" sz="24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Char char="●"/>
            </a:pPr>
            <a:r>
              <a:rPr b="1" lang="ja" sz="2400">
                <a:solidFill>
                  <a:srgbClr val="595959"/>
                </a:solidFill>
                <a:highlight>
                  <a:schemeClr val="lt1"/>
                </a:highlight>
              </a:rPr>
              <a:t>5分以内のプレゼンテーション資料（7/18用）</a:t>
            </a:r>
            <a:endParaRPr b="1" sz="24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chemeClr val="lt1"/>
                </a:solidFill>
                <a:highlight>
                  <a:srgbClr val="FF0000"/>
                </a:highlight>
              </a:rPr>
              <a:t>※PowerPoint形式（.ppt）またはPDF形式（.pdf）</a:t>
            </a:r>
            <a:endParaRPr b="1" sz="2400">
              <a:solidFill>
                <a:schemeClr val="lt1"/>
              </a:solidFill>
              <a:highlight>
                <a:srgbClr val="FF0000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595959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>
                <a:solidFill>
                  <a:srgbClr val="595959"/>
                </a:solidFill>
                <a:highlight>
                  <a:schemeClr val="lt1"/>
                </a:highlight>
              </a:rPr>
              <a:t>応募フォームに必要事項を記入し、</a:t>
            </a:r>
            <a:endParaRPr b="1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>
                <a:solidFill>
                  <a:srgbClr val="595959"/>
                </a:solidFill>
                <a:highlight>
                  <a:schemeClr val="lt1"/>
                </a:highlight>
              </a:rPr>
              <a:t>上記のデータをアップロードして応募してください。</a:t>
            </a:r>
            <a:b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</a:br>
            <a:r>
              <a:rPr b="1" lang="ja" sz="1800">
                <a:solidFill>
                  <a:srgbClr val="FFFF00"/>
                </a:solidFill>
                <a:highlight>
                  <a:srgbClr val="666666"/>
                </a:highlight>
              </a:rPr>
              <a:t>詳しくはKICKOFF終了後の配信メールをCHECK!!</a:t>
            </a:r>
            <a:endParaRPr b="1" sz="1800">
              <a:solidFill>
                <a:srgbClr val="FFFF00"/>
              </a:solidFill>
              <a:highlight>
                <a:srgbClr val="666666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00"/>
              </a:solidFill>
              <a:highlight>
                <a:srgbClr val="666666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rgbClr val="595959"/>
                </a:solidFill>
                <a:highlight>
                  <a:srgbClr val="FFFF00"/>
                </a:highlight>
              </a:rPr>
              <a:t>提出期間：6/29(月) ~ 7/15(水) 23:59</a:t>
            </a:r>
            <a:endParaRPr b="1" sz="2400">
              <a:solidFill>
                <a:srgbClr val="595959"/>
              </a:solidFill>
              <a:highlight>
                <a:srgbClr val="FFFF00"/>
              </a:highlight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0" y="0"/>
            <a:ext cx="2809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dk1"/>
                </a:solidFill>
                <a:highlight>
                  <a:srgbClr val="FF0000"/>
                </a:highlight>
                <a:latin typeface="Zen Kaku Gothic New"/>
                <a:ea typeface="Zen Kaku Gothic New"/>
                <a:cs typeface="Zen Kaku Gothic New"/>
                <a:sym typeface="Zen Kaku Gothic New"/>
              </a:rPr>
              <a:t>提出課題について</a:t>
            </a:r>
            <a:endParaRPr b="1" sz="1200">
              <a:solidFill>
                <a:schemeClr val="dk1"/>
              </a:solidFill>
              <a:highlight>
                <a:srgbClr val="FF0000"/>
              </a:highlight>
              <a:latin typeface="Zen Kaku Gothic New"/>
              <a:ea typeface="Zen Kaku Gothic New"/>
              <a:cs typeface="Zen Kaku Gothic New"/>
              <a:sym typeface="Zen Kaku Gothic Ne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CCCC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692700" y="759500"/>
            <a:ext cx="7758600" cy="3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  <a:t>&lt;点数の内訳&gt;</a:t>
            </a:r>
            <a:endParaRPr b="1" sz="18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  <a:t>アイデアの斬新さやユニークさ（</a:t>
            </a:r>
            <a:r>
              <a:rPr b="1" lang="ja" sz="1800">
                <a:solidFill>
                  <a:srgbClr val="FF0000"/>
                </a:solidFill>
                <a:highlight>
                  <a:schemeClr val="lt1"/>
                </a:highlight>
              </a:rPr>
              <a:t>5pt</a:t>
            </a:r>
            <a: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  <a:t>）</a:t>
            </a:r>
            <a:endParaRPr b="1" sz="18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  <a:t>実装の現実度（</a:t>
            </a:r>
            <a:r>
              <a:rPr b="1" lang="ja" sz="1800">
                <a:solidFill>
                  <a:srgbClr val="FF0000"/>
                </a:solidFill>
                <a:highlight>
                  <a:schemeClr val="lt1"/>
                </a:highlight>
              </a:rPr>
              <a:t>5pt</a:t>
            </a:r>
            <a: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  <a:t>）</a:t>
            </a:r>
            <a:endParaRPr b="1" sz="18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  <a:t>企画を実現したことによる影響、ワクワクと社会への影響（</a:t>
            </a:r>
            <a:r>
              <a:rPr b="1" lang="ja" sz="1800">
                <a:solidFill>
                  <a:srgbClr val="FF0000"/>
                </a:solidFill>
                <a:highlight>
                  <a:schemeClr val="lt1"/>
                </a:highlight>
              </a:rPr>
              <a:t>5pt</a:t>
            </a:r>
            <a: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  <a:t>）</a:t>
            </a:r>
            <a:endParaRPr b="1" sz="18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  <a:t>熱意とわかりやすさ（</a:t>
            </a:r>
            <a:r>
              <a:rPr b="1" lang="ja" sz="1800">
                <a:solidFill>
                  <a:srgbClr val="FF0000"/>
                </a:solidFill>
                <a:highlight>
                  <a:schemeClr val="lt1"/>
                </a:highlight>
              </a:rPr>
              <a:t>5pt</a:t>
            </a:r>
            <a:r>
              <a:rPr b="1" lang="ja" sz="1800">
                <a:solidFill>
                  <a:srgbClr val="595959"/>
                </a:solidFill>
                <a:highlight>
                  <a:schemeClr val="lt1"/>
                </a:highlight>
              </a:rPr>
              <a:t>）</a:t>
            </a:r>
            <a:endParaRPr b="1" sz="18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595959"/>
              </a:solidFill>
              <a:highlight>
                <a:schemeClr val="lt1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chemeClr val="lt1"/>
                </a:solidFill>
                <a:highlight>
                  <a:srgbClr val="FF0000"/>
                </a:highlight>
              </a:rPr>
              <a:t>合計20pt</a:t>
            </a:r>
            <a:endParaRPr b="1" sz="1800">
              <a:solidFill>
                <a:schemeClr val="lt1"/>
              </a:solidFill>
              <a:highlight>
                <a:srgbClr val="FF0000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00FF"/>
              </a:solidFill>
              <a:highlight>
                <a:schemeClr val="lt1"/>
              </a:highlight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0" y="0"/>
            <a:ext cx="2048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chemeClr val="lt1"/>
                </a:solidFill>
                <a:highlight>
                  <a:srgbClr val="FF0000"/>
                </a:highlight>
              </a:rPr>
              <a:t>提出課題：評価ポイント</a:t>
            </a:r>
            <a:endParaRPr b="1" sz="1200">
              <a:solidFill>
                <a:schemeClr val="lt1"/>
              </a:solidFill>
              <a:highlight>
                <a:srgbClr val="FF0000"/>
              </a:highligh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0" y="0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solidFill>
                  <a:srgbClr val="FF0000"/>
                </a:solidFill>
              </a:rPr>
              <a:t>スライド1：エントリー情報</a:t>
            </a:r>
            <a:endParaRPr b="1" sz="1200">
              <a:solidFill>
                <a:srgbClr val="FF0000"/>
              </a:solidFill>
            </a:endParaRPr>
          </a:p>
        </p:txBody>
      </p:sp>
      <p:sp>
        <p:nvSpPr>
          <p:cNvPr id="73" name="Google Shape;73;p16"/>
          <p:cNvSpPr/>
          <p:nvPr/>
        </p:nvSpPr>
        <p:spPr>
          <a:xfrm>
            <a:off x="1099750" y="667700"/>
            <a:ext cx="7679100" cy="510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 txBox="1"/>
          <p:nvPr/>
        </p:nvSpPr>
        <p:spPr>
          <a:xfrm>
            <a:off x="167050" y="753650"/>
            <a:ext cx="932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800">
                <a:solidFill>
                  <a:schemeClr val="dk2"/>
                </a:solidFill>
              </a:rPr>
              <a:t>グループ名：</a:t>
            </a:r>
            <a:endParaRPr b="1" sz="800">
              <a:solidFill>
                <a:schemeClr val="dk2"/>
              </a:solidFill>
            </a:endParaRPr>
          </a:p>
        </p:txBody>
      </p:sp>
      <p:sp>
        <p:nvSpPr>
          <p:cNvPr id="75" name="Google Shape;75;p16"/>
          <p:cNvSpPr/>
          <p:nvPr/>
        </p:nvSpPr>
        <p:spPr>
          <a:xfrm>
            <a:off x="1099750" y="1615850"/>
            <a:ext cx="7679100" cy="20142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/>
        </p:nvSpPr>
        <p:spPr>
          <a:xfrm>
            <a:off x="167050" y="2246158"/>
            <a:ext cx="932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800">
                <a:solidFill>
                  <a:schemeClr val="dk2"/>
                </a:solidFill>
              </a:rPr>
              <a:t>構成メンバー</a:t>
            </a:r>
            <a:r>
              <a:rPr b="1" lang="ja" sz="800">
                <a:solidFill>
                  <a:schemeClr val="dk2"/>
                </a:solidFill>
              </a:rPr>
              <a:t>：</a:t>
            </a:r>
            <a:endParaRPr b="1" sz="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800">
                <a:solidFill>
                  <a:schemeClr val="dk2"/>
                </a:solidFill>
              </a:rPr>
              <a:t>※3人以上</a:t>
            </a:r>
            <a:endParaRPr b="1" sz="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800">
                <a:solidFill>
                  <a:srgbClr val="FF0000"/>
                </a:solidFill>
              </a:rPr>
              <a:t>（どうしても3名が難しい場合は2名でも受け付けます）</a:t>
            </a:r>
            <a:endParaRPr b="1" sz="800">
              <a:solidFill>
                <a:srgbClr val="FF0000"/>
              </a:solidFill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1099750" y="1615850"/>
            <a:ext cx="867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氏名</a:t>
            </a:r>
            <a:endParaRPr b="1" sz="600">
              <a:solidFill>
                <a:schemeClr val="dk2"/>
              </a:solidFill>
            </a:endParaRPr>
          </a:p>
        </p:txBody>
      </p:sp>
      <p:sp>
        <p:nvSpPr>
          <p:cNvPr id="78" name="Google Shape;78;p16"/>
          <p:cNvSpPr/>
          <p:nvPr/>
        </p:nvSpPr>
        <p:spPr>
          <a:xfrm>
            <a:off x="1099750" y="4160125"/>
            <a:ext cx="7679100" cy="5106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 txBox="1"/>
          <p:nvPr/>
        </p:nvSpPr>
        <p:spPr>
          <a:xfrm>
            <a:off x="167050" y="4246075"/>
            <a:ext cx="932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800">
                <a:solidFill>
                  <a:schemeClr val="dk2"/>
                </a:solidFill>
              </a:rPr>
              <a:t>提出日：</a:t>
            </a:r>
            <a:endParaRPr b="1" sz="800">
              <a:solidFill>
                <a:schemeClr val="dk2"/>
              </a:solidFill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2835550" y="1615850"/>
            <a:ext cx="343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学年</a:t>
            </a:r>
            <a:endParaRPr b="1" sz="600">
              <a:solidFill>
                <a:schemeClr val="dk2"/>
              </a:solidFill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3521950" y="1615850"/>
            <a:ext cx="1233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住所</a:t>
            </a:r>
            <a:endParaRPr b="1" sz="600">
              <a:solidFill>
                <a:schemeClr val="dk2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755550" y="1615850"/>
            <a:ext cx="1108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電話番号</a:t>
            </a:r>
            <a:endParaRPr b="1" sz="600">
              <a:solidFill>
                <a:schemeClr val="dk2"/>
              </a:solidFill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5863750" y="1615850"/>
            <a:ext cx="1108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メールアドレス</a:t>
            </a:r>
            <a:endParaRPr b="1" sz="600">
              <a:solidFill>
                <a:schemeClr val="dk2"/>
              </a:solidFill>
            </a:endParaRPr>
          </a:p>
        </p:txBody>
      </p:sp>
      <p:cxnSp>
        <p:nvCxnSpPr>
          <p:cNvPr id="84" name="Google Shape;84;p16"/>
          <p:cNvCxnSpPr/>
          <p:nvPr/>
        </p:nvCxnSpPr>
        <p:spPr>
          <a:xfrm>
            <a:off x="1967650" y="1608850"/>
            <a:ext cx="0" cy="201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" name="Google Shape;85;p16"/>
          <p:cNvCxnSpPr/>
          <p:nvPr/>
        </p:nvCxnSpPr>
        <p:spPr>
          <a:xfrm>
            <a:off x="2835550" y="1608850"/>
            <a:ext cx="0" cy="201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6" name="Google Shape;86;p16"/>
          <p:cNvCxnSpPr/>
          <p:nvPr/>
        </p:nvCxnSpPr>
        <p:spPr>
          <a:xfrm>
            <a:off x="3178750" y="1608850"/>
            <a:ext cx="0" cy="201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" name="Google Shape;87;p16"/>
          <p:cNvCxnSpPr/>
          <p:nvPr/>
        </p:nvCxnSpPr>
        <p:spPr>
          <a:xfrm>
            <a:off x="3521950" y="1608850"/>
            <a:ext cx="0" cy="201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" name="Google Shape;88;p16"/>
          <p:cNvCxnSpPr/>
          <p:nvPr/>
        </p:nvCxnSpPr>
        <p:spPr>
          <a:xfrm>
            <a:off x="4755550" y="1608850"/>
            <a:ext cx="0" cy="201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9" name="Google Shape;89;p16"/>
          <p:cNvCxnSpPr/>
          <p:nvPr/>
        </p:nvCxnSpPr>
        <p:spPr>
          <a:xfrm>
            <a:off x="5863750" y="1608850"/>
            <a:ext cx="0" cy="201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0" name="Google Shape;90;p16"/>
          <p:cNvCxnSpPr/>
          <p:nvPr/>
        </p:nvCxnSpPr>
        <p:spPr>
          <a:xfrm>
            <a:off x="1107475" y="1923650"/>
            <a:ext cx="7679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" name="Google Shape;91;p16"/>
          <p:cNvCxnSpPr/>
          <p:nvPr/>
        </p:nvCxnSpPr>
        <p:spPr>
          <a:xfrm>
            <a:off x="1107475" y="2208050"/>
            <a:ext cx="7679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2" name="Google Shape;92;p16"/>
          <p:cNvCxnSpPr/>
          <p:nvPr/>
        </p:nvCxnSpPr>
        <p:spPr>
          <a:xfrm>
            <a:off x="1107475" y="2492450"/>
            <a:ext cx="7679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3" name="Google Shape;93;p16"/>
          <p:cNvCxnSpPr/>
          <p:nvPr/>
        </p:nvCxnSpPr>
        <p:spPr>
          <a:xfrm>
            <a:off x="1107475" y="2776850"/>
            <a:ext cx="7679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" name="Google Shape;94;p16"/>
          <p:cNvCxnSpPr/>
          <p:nvPr/>
        </p:nvCxnSpPr>
        <p:spPr>
          <a:xfrm>
            <a:off x="1107475" y="3061250"/>
            <a:ext cx="7679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5" name="Google Shape;95;p16"/>
          <p:cNvCxnSpPr/>
          <p:nvPr/>
        </p:nvCxnSpPr>
        <p:spPr>
          <a:xfrm>
            <a:off x="1107475" y="3345650"/>
            <a:ext cx="7679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" name="Google Shape;96;p16"/>
          <p:cNvCxnSpPr/>
          <p:nvPr/>
        </p:nvCxnSpPr>
        <p:spPr>
          <a:xfrm>
            <a:off x="6971950" y="1608850"/>
            <a:ext cx="0" cy="201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7" name="Google Shape;97;p16"/>
          <p:cNvSpPr txBox="1"/>
          <p:nvPr/>
        </p:nvSpPr>
        <p:spPr>
          <a:xfrm>
            <a:off x="6971950" y="1539140"/>
            <a:ext cx="60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7/18</a:t>
            </a:r>
            <a:endParaRPr b="1" sz="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アイディア</a:t>
            </a:r>
            <a:endParaRPr b="1" sz="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選考会</a:t>
            </a:r>
            <a:endParaRPr b="1" sz="600">
              <a:solidFill>
                <a:schemeClr val="dk2"/>
              </a:solidFill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1967650" y="1615850"/>
            <a:ext cx="867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学校名</a:t>
            </a:r>
            <a:endParaRPr b="1" sz="600">
              <a:solidFill>
                <a:schemeClr val="dk2"/>
              </a:solidFill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3178750" y="1615850"/>
            <a:ext cx="343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性別</a:t>
            </a:r>
            <a:endParaRPr b="1" sz="600">
              <a:solidFill>
                <a:schemeClr val="dk2"/>
              </a:solidFill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7572625" y="1539137"/>
            <a:ext cx="60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7/30</a:t>
            </a:r>
            <a:endParaRPr b="1" sz="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機体制作</a:t>
            </a:r>
            <a:endParaRPr b="1" sz="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WS</a:t>
            </a:r>
            <a:endParaRPr b="1" sz="600">
              <a:solidFill>
                <a:schemeClr val="dk2"/>
              </a:solidFill>
            </a:endParaRPr>
          </a:p>
        </p:txBody>
      </p:sp>
      <p:cxnSp>
        <p:nvCxnSpPr>
          <p:cNvPr id="101" name="Google Shape;101;p16"/>
          <p:cNvCxnSpPr/>
          <p:nvPr/>
        </p:nvCxnSpPr>
        <p:spPr>
          <a:xfrm>
            <a:off x="7572450" y="1608850"/>
            <a:ext cx="0" cy="201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2" name="Google Shape;102;p16"/>
          <p:cNvSpPr txBox="1"/>
          <p:nvPr/>
        </p:nvSpPr>
        <p:spPr>
          <a:xfrm>
            <a:off x="1099750" y="1927400"/>
            <a:ext cx="867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代表者：</a:t>
            </a:r>
            <a:endParaRPr b="1" sz="600">
              <a:solidFill>
                <a:schemeClr val="dk2"/>
              </a:solidFill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3799100" y="3630050"/>
            <a:ext cx="4979700" cy="3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ja" sz="600">
                <a:solidFill>
                  <a:srgbClr val="FF0000"/>
                </a:solidFill>
                <a:highlight>
                  <a:schemeClr val="lt1"/>
                </a:highlight>
              </a:rPr>
              <a:t>※全日の参加が望ましいですが、難しい場合は「X」印をご記入ください</a:t>
            </a:r>
            <a:endParaRPr b="1" sz="600">
              <a:solidFill>
                <a:srgbClr val="FF0000"/>
              </a:solidFill>
              <a:highlight>
                <a:schemeClr val="lt1"/>
              </a:highlight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solidFill>
                <a:srgbClr val="FF0000"/>
              </a:solidFill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8175805" y="1539137"/>
            <a:ext cx="60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9/5</a:t>
            </a:r>
            <a:endParaRPr b="1" sz="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完成企画</a:t>
            </a:r>
            <a:endParaRPr b="1" sz="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600">
                <a:solidFill>
                  <a:schemeClr val="dk2"/>
                </a:solidFill>
              </a:rPr>
              <a:t>発表</a:t>
            </a:r>
            <a:endParaRPr b="1" sz="600">
              <a:solidFill>
                <a:schemeClr val="dk2"/>
              </a:solidFill>
            </a:endParaRPr>
          </a:p>
        </p:txBody>
      </p:sp>
      <p:cxnSp>
        <p:nvCxnSpPr>
          <p:cNvPr id="105" name="Google Shape;105;p16"/>
          <p:cNvCxnSpPr/>
          <p:nvPr/>
        </p:nvCxnSpPr>
        <p:spPr>
          <a:xfrm>
            <a:off x="8175625" y="1608850"/>
            <a:ext cx="0" cy="201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6" name="Google Shape;106;p16"/>
          <p:cNvSpPr/>
          <p:nvPr/>
        </p:nvSpPr>
        <p:spPr>
          <a:xfrm>
            <a:off x="6971950" y="1603100"/>
            <a:ext cx="1814700" cy="2014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7"/>
          <p:cNvGrpSpPr/>
          <p:nvPr/>
        </p:nvGrpSpPr>
        <p:grpSpPr>
          <a:xfrm>
            <a:off x="0" y="0"/>
            <a:ext cx="8887100" cy="4894383"/>
            <a:chOff x="0" y="0"/>
            <a:chExt cx="8887100" cy="4894383"/>
          </a:xfrm>
        </p:grpSpPr>
        <p:sp>
          <p:nvSpPr>
            <p:cNvPr id="112" name="Google Shape;112;p17"/>
            <p:cNvSpPr txBox="1"/>
            <p:nvPr/>
          </p:nvSpPr>
          <p:spPr>
            <a:xfrm>
              <a:off x="5220800" y="76200"/>
              <a:ext cx="10443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800">
                  <a:solidFill>
                    <a:schemeClr val="dk2"/>
                  </a:solidFill>
                </a:rPr>
                <a:t>チーム名：</a:t>
              </a:r>
              <a:endParaRPr b="1" sz="800">
                <a:solidFill>
                  <a:schemeClr val="dk2"/>
                </a:solidFill>
              </a:endParaRPr>
            </a:p>
          </p:txBody>
        </p:sp>
        <p:cxnSp>
          <p:nvCxnSpPr>
            <p:cNvPr id="113" name="Google Shape;113;p17"/>
            <p:cNvCxnSpPr/>
            <p:nvPr/>
          </p:nvCxnSpPr>
          <p:spPr>
            <a:xfrm>
              <a:off x="5220800" y="384000"/>
              <a:ext cx="36663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14" name="Google Shape;114;p17"/>
            <p:cNvSpPr/>
            <p:nvPr/>
          </p:nvSpPr>
          <p:spPr>
            <a:xfrm>
              <a:off x="208825" y="626500"/>
              <a:ext cx="4161300" cy="3078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7"/>
            <p:cNvSpPr txBox="1"/>
            <p:nvPr/>
          </p:nvSpPr>
          <p:spPr>
            <a:xfrm>
              <a:off x="208825" y="626500"/>
              <a:ext cx="10443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800">
                  <a:solidFill>
                    <a:srgbClr val="CCCCCC"/>
                  </a:solidFill>
                </a:rPr>
                <a:t>企画タイトル：</a:t>
              </a:r>
              <a:endParaRPr b="1" sz="800">
                <a:solidFill>
                  <a:srgbClr val="CCCCCC"/>
                </a:solidFill>
              </a:endParaRPr>
            </a:p>
          </p:txBody>
        </p:sp>
        <p:sp>
          <p:nvSpPr>
            <p:cNvPr id="116" name="Google Shape;116;p17"/>
            <p:cNvSpPr/>
            <p:nvPr/>
          </p:nvSpPr>
          <p:spPr>
            <a:xfrm>
              <a:off x="208825" y="1159700"/>
              <a:ext cx="4161300" cy="6111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7"/>
            <p:cNvSpPr txBox="1"/>
            <p:nvPr/>
          </p:nvSpPr>
          <p:spPr>
            <a:xfrm>
              <a:off x="208825" y="1159700"/>
              <a:ext cx="15546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800">
                  <a:solidFill>
                    <a:srgbClr val="CCCCCC"/>
                  </a:solidFill>
                </a:rPr>
                <a:t>キーワード（青春）</a:t>
              </a:r>
              <a:endParaRPr b="1" sz="800">
                <a:solidFill>
                  <a:srgbClr val="CCCCCC"/>
                </a:solidFill>
              </a:endParaRPr>
            </a:p>
          </p:txBody>
        </p:sp>
        <p:sp>
          <p:nvSpPr>
            <p:cNvPr id="118" name="Google Shape;118;p17"/>
            <p:cNvSpPr/>
            <p:nvPr/>
          </p:nvSpPr>
          <p:spPr>
            <a:xfrm>
              <a:off x="4572000" y="626500"/>
              <a:ext cx="4314900" cy="21399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7"/>
            <p:cNvSpPr txBox="1"/>
            <p:nvPr/>
          </p:nvSpPr>
          <p:spPr>
            <a:xfrm>
              <a:off x="4572000" y="626500"/>
              <a:ext cx="1693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800">
                  <a:solidFill>
                    <a:srgbClr val="CCCCCC"/>
                  </a:solidFill>
                </a:rPr>
                <a:t>企画アイディアの</a:t>
              </a:r>
              <a:r>
                <a:rPr b="1" lang="ja" sz="800">
                  <a:solidFill>
                    <a:srgbClr val="CCCCCC"/>
                  </a:solidFill>
                </a:rPr>
                <a:t>イメージ画像</a:t>
              </a:r>
              <a:endParaRPr b="1" sz="800">
                <a:solidFill>
                  <a:srgbClr val="CCCCCC"/>
                </a:solidFill>
              </a:endParaRPr>
            </a:p>
          </p:txBody>
        </p:sp>
        <p:sp>
          <p:nvSpPr>
            <p:cNvPr id="120" name="Google Shape;120;p17"/>
            <p:cNvSpPr/>
            <p:nvPr/>
          </p:nvSpPr>
          <p:spPr>
            <a:xfrm>
              <a:off x="208825" y="1969383"/>
              <a:ext cx="4161300" cy="29250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7"/>
            <p:cNvSpPr txBox="1"/>
            <p:nvPr/>
          </p:nvSpPr>
          <p:spPr>
            <a:xfrm>
              <a:off x="208825" y="1969375"/>
              <a:ext cx="2854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800">
                  <a:solidFill>
                    <a:srgbClr val="CCCCCC"/>
                  </a:solidFill>
                </a:rPr>
                <a:t>企画案の概要とジレンマやモヤモヤ</a:t>
              </a:r>
              <a:r>
                <a:rPr b="1" lang="ja" sz="800">
                  <a:solidFill>
                    <a:srgbClr val="CCCCCC"/>
                  </a:solidFill>
                </a:rPr>
                <a:t>を解決できる理由</a:t>
              </a:r>
              <a:endParaRPr b="1" sz="800">
                <a:solidFill>
                  <a:srgbClr val="CCCCCC"/>
                </a:solidFill>
              </a:endParaRPr>
            </a:p>
          </p:txBody>
        </p:sp>
        <p:sp>
          <p:nvSpPr>
            <p:cNvPr id="122" name="Google Shape;122;p17"/>
            <p:cNvSpPr txBox="1"/>
            <p:nvPr/>
          </p:nvSpPr>
          <p:spPr>
            <a:xfrm>
              <a:off x="0" y="0"/>
              <a:ext cx="4370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200">
                  <a:solidFill>
                    <a:srgbClr val="FF0000"/>
                  </a:solidFill>
                </a:rPr>
                <a:t>スライド2：</a:t>
              </a:r>
              <a:r>
                <a:rPr b="1" lang="ja" sz="1200">
                  <a:solidFill>
                    <a:srgbClr val="FF0000"/>
                  </a:solidFill>
                </a:rPr>
                <a:t>企画概要</a:t>
              </a:r>
              <a:endParaRPr b="1" sz="1200">
                <a:solidFill>
                  <a:srgbClr val="FF0000"/>
                </a:solidFill>
              </a:endParaRPr>
            </a:p>
          </p:txBody>
        </p:sp>
        <p:cxnSp>
          <p:nvCxnSpPr>
            <p:cNvPr id="123" name="Google Shape;123;p17"/>
            <p:cNvCxnSpPr>
              <a:endCxn id="116" idx="2"/>
            </p:cNvCxnSpPr>
            <p:nvPr/>
          </p:nvCxnSpPr>
          <p:spPr>
            <a:xfrm>
              <a:off x="2289475" y="1157000"/>
              <a:ext cx="0" cy="613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24" name="Google Shape;124;p17"/>
            <p:cNvSpPr txBox="1"/>
            <p:nvPr/>
          </p:nvSpPr>
          <p:spPr>
            <a:xfrm>
              <a:off x="2289475" y="1159700"/>
              <a:ext cx="15546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800">
                  <a:solidFill>
                    <a:srgbClr val="CCCCCC"/>
                  </a:solidFill>
                </a:rPr>
                <a:t>ジレンマやモヤモヤ</a:t>
              </a:r>
              <a:endParaRPr b="1" sz="800">
                <a:solidFill>
                  <a:srgbClr val="CCCCCC"/>
                </a:solidFill>
              </a:endParaRPr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4572000" y="3468375"/>
              <a:ext cx="4314900" cy="6138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7"/>
            <p:cNvSpPr/>
            <p:nvPr/>
          </p:nvSpPr>
          <p:spPr>
            <a:xfrm>
              <a:off x="4572000" y="4280500"/>
              <a:ext cx="4314900" cy="6138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7"/>
            <p:cNvSpPr txBox="1"/>
            <p:nvPr/>
          </p:nvSpPr>
          <p:spPr>
            <a:xfrm>
              <a:off x="4572000" y="3468375"/>
              <a:ext cx="2854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800">
                  <a:solidFill>
                    <a:srgbClr val="CCCCCC"/>
                  </a:solidFill>
                </a:rPr>
                <a:t>誰が、どう、ワクワクするのか？</a:t>
              </a:r>
              <a:endParaRPr b="1" sz="800">
                <a:solidFill>
                  <a:srgbClr val="CCCCCC"/>
                </a:solidFill>
              </a:endParaRPr>
            </a:p>
          </p:txBody>
        </p:sp>
        <p:sp>
          <p:nvSpPr>
            <p:cNvPr id="128" name="Google Shape;128;p17"/>
            <p:cNvSpPr txBox="1"/>
            <p:nvPr/>
          </p:nvSpPr>
          <p:spPr>
            <a:xfrm>
              <a:off x="4572000" y="4271800"/>
              <a:ext cx="2854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800">
                  <a:solidFill>
                    <a:srgbClr val="CCCCCC"/>
                  </a:solidFill>
                </a:rPr>
                <a:t>そのワクワクが社会をどう変えるのか？</a:t>
              </a:r>
              <a:endParaRPr b="1" sz="800">
                <a:solidFill>
                  <a:srgbClr val="CCCCCC"/>
                </a:solidFill>
              </a:endParaRPr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4572000" y="2963531"/>
              <a:ext cx="4314900" cy="307800"/>
            </a:xfrm>
            <a:prstGeom prst="rect">
              <a:avLst/>
            </a:prstGeom>
            <a:solidFill>
              <a:schemeClr val="dk2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7"/>
            <p:cNvSpPr txBox="1"/>
            <p:nvPr/>
          </p:nvSpPr>
          <p:spPr>
            <a:xfrm>
              <a:off x="4572000" y="2963525"/>
              <a:ext cx="43149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000">
                  <a:solidFill>
                    <a:srgbClr val="FFFFFF"/>
                  </a:solidFill>
                </a:rPr>
                <a:t>企画の実現後に生まれる、ワクワクや社会的インパクト</a:t>
              </a:r>
              <a:endParaRPr b="1" sz="1000">
                <a:solidFill>
                  <a:srgbClr val="FFFFFF"/>
                </a:solidFill>
              </a:endParaRPr>
            </a:p>
          </p:txBody>
        </p:sp>
        <p:sp>
          <p:nvSpPr>
            <p:cNvPr id="131" name="Google Shape;131;p17"/>
            <p:cNvSpPr/>
            <p:nvPr/>
          </p:nvSpPr>
          <p:spPr>
            <a:xfrm flipH="1" rot="10800000">
              <a:off x="6563100" y="4091449"/>
              <a:ext cx="332700" cy="193500"/>
            </a:xfrm>
            <a:prstGeom prst="triangle">
              <a:avLst>
                <a:gd fmla="val 50000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2" name="Google Shape;132;p17"/>
          <p:cNvSpPr/>
          <p:nvPr/>
        </p:nvSpPr>
        <p:spPr>
          <a:xfrm flipH="1" rot="5400000">
            <a:off x="2229775" y="1407505"/>
            <a:ext cx="119400" cy="112800"/>
          </a:xfrm>
          <a:prstGeom prst="triangle">
            <a:avLst>
              <a:gd fmla="val 50000" name="adj"/>
            </a:avLst>
          </a:prstGeom>
          <a:solidFill>
            <a:srgbClr val="5959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/>
          <p:nvPr/>
        </p:nvSpPr>
        <p:spPr>
          <a:xfrm>
            <a:off x="1052700" y="1186500"/>
            <a:ext cx="7038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rgbClr val="FF0000"/>
                </a:solidFill>
              </a:rPr>
              <a:t>アイディア選考会</a:t>
            </a:r>
            <a:endParaRPr b="1" sz="24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rgbClr val="FF0000"/>
                </a:solidFill>
              </a:rPr>
              <a:t>プレゼンテーション用スライド</a:t>
            </a:r>
            <a:endParaRPr b="1" sz="24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chemeClr val="dk2"/>
                </a:solidFill>
              </a:rPr>
              <a:t>ページ数自由の任意様式です</a:t>
            </a:r>
            <a:endParaRPr b="1"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chemeClr val="dk2"/>
                </a:solidFill>
              </a:rPr>
              <a:t>このデータにページ追加して提出してください</a:t>
            </a:r>
            <a:endParaRPr b="1"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chemeClr val="dk2"/>
                </a:solidFill>
              </a:rPr>
              <a:t>※当日の発表時間は5分です</a:t>
            </a:r>
            <a:endParaRPr b="1"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